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9F73D-B15C-47D8-94C3-18FB688E8212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E8EEC-9EC7-4B29-A536-34AFBA77F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 сожалению, самыми печальными. Хотя слово это и относительно новое, но уже известны случаи о попытках суицида, о травмах, о трагических смертях, и все это вследствие нападения на подростка через чаты, социальные сети, электронную почту. Цель виртуального террора – нанесение психологического вреда. Невидимым, но очень страшным является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кибербуллинг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Чем он опасен, какими грозит последствиями, к сожалению, знают уже многие родители и подростки. Изучите всю информацию, чтобы уберечь своего ребенка от любителей злых шуток и провокаций. Интернет-троллинг 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кибербуллинг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в чем-то схожи, однако последний вид имеет более серьезные последствия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E8EEC-9EC7-4B29-A536-34AFBA77F5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0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285860"/>
            <a:ext cx="800105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КИБЕРБУЛЛИНГ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Рисунок 4" descr="iicWlp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5143">
            <a:off x="6583120" y="3524680"/>
            <a:ext cx="1640213" cy="1435834"/>
          </a:xfrm>
          <a:prstGeom prst="rect">
            <a:avLst/>
          </a:prstGeom>
        </p:spPr>
      </p:pic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3F3B4A71-698D-4980-9242-48F773419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5688005"/>
            <a:ext cx="6934028" cy="116999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Родительское собрание 7»Б» класса </a:t>
            </a:r>
          </a:p>
          <a:p>
            <a:r>
              <a:rPr lang="ru-RU" dirty="0">
                <a:solidFill>
                  <a:schemeClr val="tx1"/>
                </a:solidFill>
              </a:rPr>
              <a:t>24.02.2021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Тип 6: отчуждение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1785926"/>
            <a:ext cx="785818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Любой человек рано или поздно хочет быть включенным в какую-либо группу. Исключение из нее воспринимается очень остро, болезненно. У ребенка падает самооценка, разрушается его нормальный эмоциональный фон.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35718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>
                <a:solidFill>
                  <a:srgbClr val="FF0000"/>
                </a:solidFill>
              </a:rPr>
              <a:t>Тип 7: </a:t>
            </a:r>
            <a:r>
              <a:rPr lang="ru-RU" sz="4400" b="1" dirty="0" err="1">
                <a:solidFill>
                  <a:srgbClr val="FF0000"/>
                </a:solidFill>
              </a:rPr>
              <a:t>киберпреследование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929198"/>
            <a:ext cx="778674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Это одна из самых ужасных форм. Жертву скрыто выслеживают для совершения нападения, избиения, изнасилования.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385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929718" cy="9175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Тип 8: </a:t>
            </a:r>
            <a:r>
              <a:rPr lang="ru-RU" b="1" dirty="0" err="1">
                <a:solidFill>
                  <a:srgbClr val="FF0000"/>
                </a:solidFill>
              </a:rPr>
              <a:t>хеппислепинг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(в переводе "счастливое хлопанье«)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00174"/>
            <a:ext cx="44291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Название появилось после ряда случае в метро Англии, когда подростки избивали случайных прохожих, а другие люди записывали видео на мобильные телефоны. Такое жестокое поведение используется для того, чтобы сделать видео, разместить его в Интернете и набрать большое количество просмотров. Вот такая страшная реальность. </a:t>
            </a:r>
          </a:p>
        </p:txBody>
      </p:sp>
      <p:pic>
        <p:nvPicPr>
          <p:cNvPr id="5" name="Рисунок 4" descr="Happy-Slapping.jpg"/>
          <p:cNvPicPr>
            <a:picLocks noChangeAspect="1"/>
          </p:cNvPicPr>
          <p:nvPr/>
        </p:nvPicPr>
        <p:blipFill>
          <a:blip r:embed="rId2" cstate="print"/>
          <a:srcRect l="21090"/>
          <a:stretch>
            <a:fillRect/>
          </a:stretch>
        </p:blipFill>
        <p:spPr>
          <a:xfrm>
            <a:off x="5000628" y="2786058"/>
            <a:ext cx="3547726" cy="31289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Профилактика и предотвращение </a:t>
            </a:r>
            <a:r>
              <a:rPr lang="ru-RU" b="1" dirty="0" err="1">
                <a:solidFill>
                  <a:srgbClr val="FF0000"/>
                </a:solidFill>
              </a:rPr>
              <a:t>кибербуллинга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857364"/>
            <a:ext cx="79296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Что же делать взрослым, как уберечь своего ребенка от злой реальности, ведь телефон или компьютер все прочнее входит в жизнь.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2643182"/>
            <a:ext cx="350046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первую очередь надо быть очень внимательными к своему чаду, его увлечениям, особенно виртуальным.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2643182"/>
            <a:ext cx="392909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Необходимо объяснять подрастающему поколению «правила игры», что можно делать, а что категорически запрещено в виртуальном мире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4286256"/>
            <a:ext cx="2928958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Доступ к Интернету надо регулировать, четко разъяснять, какое поведение может быть плохим и опасным.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7686" y="4357694"/>
            <a:ext cx="4143404" cy="1754326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Следите за его интересами не только в виртуальном пространстве, но и в реальной жизни, это поможет узнать, чем он живет, что его интересует, какие эмоции вызывает тот или иной факт.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 преодолеть проблему, если это случилось?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1857364"/>
            <a:ext cx="785818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Если вдруг ваш ребенок все же стал жертвой преследователей, постарайтесь сохранить все имеющиеся доказательства, свидетельства террора. Были получены сообщения – сделайте копии, это касается и видео, и СМС, и всего остального.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3214686"/>
            <a:ext cx="7786742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Не паникуйте, будьте спокойны, особенно если ребенок сам рассказал вам о проблеме, иначе в следующий раз он не придет за помощью. Поддержите подростка эмоционально, объясните, что ничего страшного не случилось, в вашем лице он должен видеть и чувствовать только друга, который искренне желает добра.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4857760"/>
            <a:ext cx="771530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Помимо всего прочего, расскажите ребенку, что очень важно иметь собственную хорошую репутацию, а не «примерять» роли. Он должен знать, что если получил оскорбительное или непонятное сообщение, картинку, надо немедленно обратиться за помощью к родителям, дабы не запустить ситуацию. В крайнем случае (если ничего не помогает) следует идти в правоохранительные органы.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ternet3.jpg"/>
          <p:cNvPicPr>
            <a:picLocks noChangeAspect="1"/>
          </p:cNvPicPr>
          <p:nvPr/>
        </p:nvPicPr>
        <p:blipFill>
          <a:blip r:embed="rId2" cstate="print"/>
          <a:srcRect l="6250" t="14295" r="6250" b="13127"/>
          <a:stretch>
            <a:fillRect/>
          </a:stretch>
        </p:blipFill>
        <p:spPr>
          <a:xfrm>
            <a:off x="214282" y="500042"/>
            <a:ext cx="8715436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Будьте внимательны к своим детям, тогда ничего страшного не произойдет!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4C647-31DB-46F4-B499-11EBF55C18D6}"/>
              </a:ext>
            </a:extLst>
          </p:cNvPr>
          <p:cNvSpPr txBox="1"/>
          <p:nvPr/>
        </p:nvSpPr>
        <p:spPr>
          <a:xfrm>
            <a:off x="2123728" y="4149080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Телефон доверия: 88002000122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2A8D4-6C06-4665-97F2-0E150E13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92696"/>
            <a:ext cx="7553175" cy="5472608"/>
          </a:xfrm>
        </p:spPr>
        <p:txBody>
          <a:bodyPr>
            <a:noAutofit/>
          </a:bodyPr>
          <a:lstStyle/>
          <a:p>
            <a:r>
              <a:rPr lang="ru-RU" sz="3200" dirty="0"/>
              <a:t>Обратите внимание на успеваемость ребенка (многие совсем не выполняют домашние задания (физика))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Если вы не можете войти в электронный журнал – сообщите мне, мы постараемся решить эту проблему.</a:t>
            </a:r>
            <a:br>
              <a:rPr lang="ru-RU" sz="3200" dirty="0"/>
            </a:br>
            <a:r>
              <a:rPr lang="ru-RU" sz="3200" b="1" dirty="0">
                <a:solidFill>
                  <a:srgbClr val="FF0000"/>
                </a:solidFill>
              </a:rPr>
              <a:t>Весенние каникулы с 20.03 – 28.03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29.03 в школу.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/>
              <a:t>С 22.03-26.03 весенний лагерь – формат проведения пока не известен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4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6DA17-49D3-450F-A91A-E0B3F7A3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Внешний вид детей</a:t>
            </a:r>
          </a:p>
        </p:txBody>
      </p:sp>
      <p:pic>
        <p:nvPicPr>
          <p:cNvPr id="1028" name="Picture 4" descr="https://images.ua.prom.st/1145361390_w640_h640_shkolnaya-forma-dlya.jpg">
            <a:extLst>
              <a:ext uri="{FF2B5EF4-FFF2-40B4-BE49-F238E27FC236}">
                <a16:creationId xmlns:a16="http://schemas.microsoft.com/office/drawing/2014/main" id="{CD11794C-D70F-4282-87F3-4205D0B87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0960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56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BCD11-654B-4CE0-8DCA-FD6027F9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Питание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ссылку по которой можно будет посмотреть 2-х недельное цикличное меню и ежедневное меню сброшу в </a:t>
            </a:r>
            <a:r>
              <a:rPr lang="en-US" dirty="0"/>
              <a:t>VIBER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121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03950-083A-4AF5-A701-1E5133F6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Инструктажи </a:t>
            </a:r>
          </a:p>
        </p:txBody>
      </p:sp>
      <p:pic>
        <p:nvPicPr>
          <p:cNvPr id="2050" name="Picture 2" descr="https://www.schkolabt.minobr63.ru/wp-content/uploads/2020/11/777_PAMYATKA_Vnimanie_tonkiy-led.jpg">
            <a:extLst>
              <a:ext uri="{FF2B5EF4-FFF2-40B4-BE49-F238E27FC236}">
                <a16:creationId xmlns:a16="http://schemas.microsoft.com/office/drawing/2014/main" id="{60E87307-6818-47FB-AF6A-1DD058B8F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1029"/>
            <a:ext cx="6685502" cy="47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9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Что такое </a:t>
            </a:r>
            <a:r>
              <a:rPr lang="ru-RU" b="1" dirty="0" err="1">
                <a:solidFill>
                  <a:srgbClr val="FF0000"/>
                </a:solidFill>
              </a:rPr>
              <a:t>кибербуллинг</a:t>
            </a:r>
            <a:r>
              <a:rPr lang="ru-RU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2000240"/>
            <a:ext cx="76866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Попробуйте представить современного ребенка без мобильного телефона, компьютера, ноутбука или планшета. Это уже невозможно. Они рады наличию таких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гаджетов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ведь это дарит возможность общения с друзьями, родственниками, одноклассниками. Однако наряду с этим возникают и проблемы. Мы сегодня не будем говорить о том, что это </a:t>
            </a:r>
            <a:r>
              <a:rPr lang="ru-RU" sz="2400" b="1" dirty="0">
                <a:solidFill>
                  <a:srgbClr val="FF0000"/>
                </a:solidFill>
              </a:rPr>
              <a:t>ухудшает зрение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>
                <a:solidFill>
                  <a:srgbClr val="FF0000"/>
                </a:solidFill>
              </a:rPr>
              <a:t>снижает социальную активность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 прочее. Есть не менее важная проблема – </a:t>
            </a:r>
            <a:r>
              <a:rPr lang="ru-RU" sz="2400" b="1" dirty="0" err="1">
                <a:solidFill>
                  <a:srgbClr val="FF0000"/>
                </a:solidFill>
              </a:rPr>
              <a:t>кибербуллинг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Это относительно новое понятие, которое мы заимствовали у Запада вместе с социальными сетями и чатами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C8387-1AA9-4290-8B04-EDF22EF5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s://fsd.multiurok.ru/html/2018/03/11/s_5aa57eae2dddc/img4.jpg">
            <a:extLst>
              <a:ext uri="{FF2B5EF4-FFF2-40B4-BE49-F238E27FC236}">
                <a16:creationId xmlns:a16="http://schemas.microsoft.com/office/drawing/2014/main" id="{D258AF2F-3B66-47BA-A37B-0A98F025B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8916"/>
            <a:ext cx="8739261" cy="655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53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AA710-7DF6-492D-BE1D-AD70FA42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bs.twimg.com/media/D3k1-rLWAAEXQZ3.jpg:large">
            <a:extLst>
              <a:ext uri="{FF2B5EF4-FFF2-40B4-BE49-F238E27FC236}">
                <a16:creationId xmlns:a16="http://schemas.microsoft.com/office/drawing/2014/main" id="{47230BBE-ADAF-4CC2-8CDF-E56ADF2F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0"/>
            <a:ext cx="8201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35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C1660-D20D-4C07-B928-0268DE02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E62AA-2F07-4173-B349-642AE1E69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0877" r="38188" b="24787"/>
          <a:stretch/>
        </p:blipFill>
        <p:spPr>
          <a:xfrm>
            <a:off x="159037" y="113036"/>
            <a:ext cx="8825926" cy="64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0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Что же это такое?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785926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Это одна из форм преследования, травли, запугивания, насилия подростков и младших детей при помощи информационно-коммуникационных технологий, а именно Интернета и мобильных телефонов. Чтобы лучше понять, что такое </a:t>
            </a:r>
            <a:r>
              <a:rPr lang="ru-RU" sz="2400" b="1" dirty="0" err="1">
                <a:solidFill>
                  <a:srgbClr val="C00000"/>
                </a:solidFill>
              </a:rPr>
              <a:t>кибербуллинг</a:t>
            </a:r>
            <a:r>
              <a:rPr lang="ru-RU" sz="2400" b="1" dirty="0">
                <a:solidFill>
                  <a:srgbClr val="C00000"/>
                </a:solidFill>
              </a:rPr>
              <a:t> (</a:t>
            </a:r>
            <a:r>
              <a:rPr lang="ru-RU" sz="2400" b="1" dirty="0" err="1">
                <a:solidFill>
                  <a:srgbClr val="C00000"/>
                </a:solidFill>
              </a:rPr>
              <a:t>cyber-bullying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давайте рассмотрим происхождение термина. Если его первая часть понятна и без объяснений, то вторая часть названия этого виртуального террора происходит от английского слова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bull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(«бык»). Отсюда идут все родственные значения – придираться, агрессивно нападать, провоцировать, терроризировать, донимать, бередить, травить и прочее.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Главная проблема соц. сетей</a:t>
            </a:r>
          </a:p>
        </p:txBody>
      </p:sp>
      <p:sp>
        <p:nvSpPr>
          <p:cNvPr id="1026" name="AutoShape 2" descr="кибербуллинг как ему противостоя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i-cWlp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928802"/>
            <a:ext cx="4211658" cy="3962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8" y="1857364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Нет межличностного контакта</a:t>
            </a:r>
          </a:p>
          <a:p>
            <a:pPr>
              <a:buFont typeface="Arial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Можно придумать себе любое «амплуа» (роль)</a:t>
            </a:r>
          </a:p>
          <a:p>
            <a:pPr>
              <a:buFont typeface="Arial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Нет ответственности за свои действия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2" y="3714752"/>
            <a:ext cx="3714776" cy="258532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Подростки часто пользуются такой возможностью, «примеряют» на себя другие роли, причем делают это с удовольствием. Есть и взрослые люди, которые осведомлены, что такое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кибербуллинг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они используют это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забавы ради или вследствие психологических заболеваний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8458259" cy="528641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9E30269-D63F-419E-A875-CE7CD257D15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rgbClr val="FF0000"/>
                </a:solidFill>
              </a:rPr>
              <a:t>Какими могут быть последствия: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Типы </a:t>
            </a:r>
            <a:r>
              <a:rPr lang="ru-RU" b="1" dirty="0" err="1">
                <a:solidFill>
                  <a:srgbClr val="FF0000"/>
                </a:solidFill>
              </a:rPr>
              <a:t>буллинга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928801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Террор в виртуальном пространстве имеет много форм проявления. Самая безобидная – шутки, приколы. На противоположной же стороне – мощное психологическое воздействие, приводящее к суицидам и смертям.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Кибербуллинг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- инновационный способ насилия над ребенком, который не каждый родитель может вовремя заметить и каким-либо образом правильно отреагировать. Изучите типы террора и будьте во всеоружии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Тип 1: перепалки (</a:t>
            </a:r>
            <a:r>
              <a:rPr lang="ru-RU" b="1" dirty="0" err="1">
                <a:solidFill>
                  <a:srgbClr val="FF0000"/>
                </a:solidFill>
              </a:rPr>
              <a:t>флейминг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62" y="2071678"/>
            <a:ext cx="5000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Имеется в виду обмен маленькими, но очень эмоциональными репликами. Как правило, участвуют в этом двое людей, хотя не исключено и присутствие нескольких человек. Разворачивается эта перепалка в «публичных» местах Интернета. Может закончиться быстро и без последствий, а может перерасти в длительный конфликт. С одной стороны, это противостояние равных участников, с другой – при определенных условиях может превратиться далеко не в равноправный психологический прессинг, влекущий за собой сильные эмоциональные переживания жертвы. </a:t>
            </a:r>
          </a:p>
        </p:txBody>
      </p:sp>
      <p:pic>
        <p:nvPicPr>
          <p:cNvPr id="4" name="Рисунок 3" descr="126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785926"/>
            <a:ext cx="2540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Тип 2: нападки (постоянные атаки)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714488"/>
            <a:ext cx="73581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Это регулярные высказывания оскорбительного характера в адрес жертвы (много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СМС-сообщений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постоянные звонки. Встречаются такие нападки в форумах и чатах, играх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онлайн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4572008"/>
            <a:ext cx="764386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Как понятно из названия, это распространение неправдивой, оскорбительной информации. Это могут быть песни, текстовые сообщения, фото, которые часто имеют сексуальный характер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3143248"/>
            <a:ext cx="780097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4000" b="1" dirty="0">
                <a:solidFill>
                  <a:srgbClr val="FF0000"/>
                </a:solidFill>
              </a:rPr>
              <a:t>Тип 3: клевета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1479274786.jpg"/>
          <p:cNvPicPr>
            <a:picLocks noChangeAspect="1"/>
          </p:cNvPicPr>
          <p:nvPr/>
        </p:nvPicPr>
        <p:blipFill>
          <a:blip r:embed="rId2" cstate="print"/>
          <a:srcRect l="15001" r="12499"/>
          <a:stretch>
            <a:fillRect/>
          </a:stretch>
        </p:blipFill>
        <p:spPr>
          <a:xfrm>
            <a:off x="5786446" y="2714620"/>
            <a:ext cx="2500330" cy="17243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Тип 4: самозванство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1643050"/>
            <a:ext cx="7858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Кибербуллинг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- опасное виртуальное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быкование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», которое также подразумевает перевоплощение в определенную личность. Преследователь использует данные жертвы (логины, пароли к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аккаунтам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в сетях,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блогах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) с целью осуществления от ее имени негативной коммуникации. То есть человек (жертва) и не подозревает, что рассылает оскорбительные сообщения или ведет переписку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40005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>
                <a:solidFill>
                  <a:srgbClr val="FF0000"/>
                </a:solidFill>
              </a:rPr>
              <a:t>Тип 5: надувательство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5000636"/>
            <a:ext cx="75009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Это выманивание преследователем какой-либо конфиденциальной информации жертвы и использование ее для своих целей (публикация в Интернете, передача третьим лицам).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1102</Words>
  <Application>Microsoft Office PowerPoint</Application>
  <PresentationFormat>Экран (4:3)</PresentationFormat>
  <Paragraphs>49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Тема Office</vt:lpstr>
      <vt:lpstr>Специальное оформление</vt:lpstr>
      <vt:lpstr>Презентация PowerPoint</vt:lpstr>
      <vt:lpstr>Что такое кибербуллинг? </vt:lpstr>
      <vt:lpstr>Что же это такое? </vt:lpstr>
      <vt:lpstr>Главная проблема соц. сетей</vt:lpstr>
      <vt:lpstr>Презентация PowerPoint</vt:lpstr>
      <vt:lpstr>Типы буллинга </vt:lpstr>
      <vt:lpstr>Тип 1: перепалки (флейминг) </vt:lpstr>
      <vt:lpstr>Тип 2: нападки (постоянные атаки) </vt:lpstr>
      <vt:lpstr>Тип 4: самозванство </vt:lpstr>
      <vt:lpstr>Тип 6: отчуждение</vt:lpstr>
      <vt:lpstr>Тип 8: хеппислепинг  (в переводе "счастливое хлопанье«) </vt:lpstr>
      <vt:lpstr>Профилактика и предотвращение кибербуллинга</vt:lpstr>
      <vt:lpstr>Как преодолеть проблему, если это случилось? </vt:lpstr>
      <vt:lpstr>Презентация PowerPoint</vt:lpstr>
      <vt:lpstr>Будьте внимательны к своим детям, тогда ничего страшного не произойдет! </vt:lpstr>
      <vt:lpstr>Обратите внимание на успеваемость ребенка (многие совсем не выполняют домашние задания (физика))  Если вы не можете войти в электронный журнал – сообщите мне, мы постараемся решить эту проблему. Весенние каникулы с 20.03 – 28.03 29.03 в школу. С 22.03-26.03 весенний лагерь – формат проведения пока не известен </vt:lpstr>
      <vt:lpstr>Внешний вид детей</vt:lpstr>
      <vt:lpstr>Питание  ссылку по которой можно будет посмотреть 2-х недельное цикличное меню и ежедневное меню сброшу в VIBER</vt:lpstr>
      <vt:lpstr>Инструктажи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Тоншаевская СОШ</dc:title>
  <dc:creator>МАКСИМ .</dc:creator>
  <cp:lastModifiedBy>МАКСИМ .</cp:lastModifiedBy>
  <cp:revision>15</cp:revision>
  <dcterms:created xsi:type="dcterms:W3CDTF">2011-12-13T19:04:59Z</dcterms:created>
  <dcterms:modified xsi:type="dcterms:W3CDTF">2021-02-24T08:09:54Z</dcterms:modified>
</cp:coreProperties>
</file>