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86sch11-nv.edusite.ru/p103aa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86sch11-nv.edusite.ru/p37aa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rvern\&#1054;&#1073;&#1084;&#1077;&#1085;&#1085;&#1080;&#1082;\&#1056;&#1054;&#1044;&#1048;&#1058;&#1045;&#1051;&#1068;&#1057;&#1050;&#1054;&#1045;%20&#1057;&#1054;&#1041;&#1056;&#1040;&#1053;&#1048;&#1045;%2014.12.17\&#1087;&#1088;&#1086;%20&#1087;&#1086;&#1076;&#1072;&#1088;&#1082;&#1080;%20&#1085;&#1086;&#1074;&#1086;&#1075;&#1086;&#1076;&#1085;&#1080;&#1077;.pd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0608"/>
            <a:ext cx="9787942" cy="3876541"/>
          </a:xfrm>
        </p:spPr>
        <p:txBody>
          <a:bodyPr/>
          <a:lstStyle/>
          <a:p>
            <a:r>
              <a:rPr lang="ru-RU" sz="4000" b="1" dirty="0"/>
              <a:t>Тренинг для родителей на тему: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«Детская агрессия. Пять шагов, что бы выйти из замкнутого круга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652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84349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  «Кулак»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06" y="1493948"/>
            <a:ext cx="8814396" cy="1072008"/>
          </a:xfrm>
        </p:spPr>
        <p:txBody>
          <a:bodyPr>
            <a:normAutofit/>
          </a:bodyPr>
          <a:lstStyle/>
          <a:p>
            <a:r>
              <a:rPr lang="ru-RU" sz="3200" dirty="0"/>
              <a:t>один из участников сжимает кулак, а другой – пробует его разжать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29" y="2681866"/>
            <a:ext cx="3825946" cy="38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84349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  «Кулак»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06" y="1493948"/>
            <a:ext cx="8814396" cy="1072008"/>
          </a:xfrm>
        </p:spPr>
        <p:txBody>
          <a:bodyPr>
            <a:normAutofit/>
          </a:bodyPr>
          <a:lstStyle/>
          <a:p>
            <a:r>
              <a:rPr lang="ru-RU" sz="3200" dirty="0"/>
              <a:t>один из участников сжимает кулак, а другой – пробует его разжать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29" y="2681866"/>
            <a:ext cx="3825946" cy="3844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4" y="2980009"/>
            <a:ext cx="6290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Испытывали ли вы сопротивление, когда пытались разжать кулак?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Каким способом вы пытались это сделать?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Какой способ эффективнее – давление или объяснение, уговоры?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Каков внутренний смысл данного упражнения?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81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46215" cy="832834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«Правило коммуникации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442435"/>
            <a:ext cx="9968248" cy="50098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Ситуации для </a:t>
            </a:r>
            <a:r>
              <a:rPr lang="ru-RU" dirty="0" smtClean="0"/>
              <a:t>рассмотрения. </a:t>
            </a:r>
          </a:p>
          <a:p>
            <a:r>
              <a:rPr lang="ru-RU" dirty="0" smtClean="0"/>
              <a:t>Это </a:t>
            </a:r>
            <a:r>
              <a:rPr lang="ru-RU" dirty="0"/>
              <a:t>упражнение коммуникативный инструмент, позволяющий найти не агрессивные способы выражения своего недовольства.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sz="2600" i="1" dirty="0" smtClean="0"/>
              <a:t>Когда </a:t>
            </a:r>
            <a:r>
              <a:rPr lang="ru-RU" sz="2600" i="1" dirty="0"/>
              <a:t>я прихожу домой и опять натыкаюсь на твои разбросанные вещи…. </a:t>
            </a:r>
            <a:br>
              <a:rPr lang="ru-RU" sz="2600" i="1" dirty="0"/>
            </a:br>
            <a:endParaRPr lang="ru-RU" sz="2600" i="1" dirty="0" smtClean="0"/>
          </a:p>
          <a:p>
            <a:pPr marL="0" indent="0">
              <a:buNone/>
            </a:pPr>
            <a:endParaRPr lang="ru-RU" sz="2600" i="1" dirty="0"/>
          </a:p>
          <a:p>
            <a:pPr>
              <a:buFontTx/>
              <a:buChar char="-"/>
            </a:pPr>
            <a:r>
              <a:rPr lang="ru-RU" sz="2600" i="1" dirty="0" smtClean="0"/>
              <a:t>Ваш </a:t>
            </a:r>
            <a:r>
              <a:rPr lang="ru-RU" sz="2600" i="1" dirty="0"/>
              <a:t>повзрослевший ребенок говорит вам, чтобы вы не вмешивались в его личную жизнь…. </a:t>
            </a:r>
            <a:br>
              <a:rPr lang="ru-RU" sz="2600" i="1" dirty="0"/>
            </a:br>
            <a:endParaRPr lang="ru-RU" sz="2600" i="1" dirty="0" smtClean="0"/>
          </a:p>
          <a:p>
            <a:pPr>
              <a:buFontTx/>
              <a:buChar char="-"/>
            </a:pPr>
            <a:endParaRPr lang="ru-RU" sz="2600" i="1" dirty="0"/>
          </a:p>
          <a:p>
            <a:pPr>
              <a:buFontTx/>
              <a:buChar char="-"/>
            </a:pPr>
            <a:r>
              <a:rPr lang="ru-RU" sz="2600" i="1" dirty="0" smtClean="0"/>
              <a:t>-  </a:t>
            </a:r>
            <a:r>
              <a:rPr lang="ru-RU" sz="2600" i="1" dirty="0"/>
              <a:t>Моя начальница снова обозвала меня бездельницей и лентяйкой….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51" y="880055"/>
            <a:ext cx="9703039" cy="1438141"/>
          </a:xfrm>
        </p:spPr>
        <p:txBody>
          <a:bodyPr>
            <a:noAutofit/>
          </a:bodyPr>
          <a:lstStyle/>
          <a:p>
            <a:r>
              <a:rPr lang="ru-RU" sz="4000" b="1" dirty="0"/>
              <a:t>Пять шагов, что бы выйти из замкнутого круга</a:t>
            </a:r>
            <a:r>
              <a:rPr lang="ru-RU" sz="4000" b="1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1" y="2096194"/>
            <a:ext cx="958712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800" dirty="0" smtClean="0"/>
              <a:t>Устанавливаются </a:t>
            </a:r>
            <a:r>
              <a:rPr lang="ru-RU" sz="2800" dirty="0"/>
              <a:t>причины конфликта и даются им названия;</a:t>
            </a:r>
          </a:p>
          <a:p>
            <a:pPr lvl="0"/>
            <a:r>
              <a:rPr lang="ru-RU" sz="2800" dirty="0"/>
              <a:t>Разрабатываются возможные альтернативные решения</a:t>
            </a:r>
          </a:p>
          <a:p>
            <a:pPr lvl="0"/>
            <a:r>
              <a:rPr lang="ru-RU" sz="2800" dirty="0"/>
              <a:t>Принимается наиболее приемлемый вариант</a:t>
            </a:r>
          </a:p>
          <a:p>
            <a:pPr lvl="0"/>
            <a:r>
              <a:rPr lang="ru-RU" sz="2800" dirty="0"/>
              <a:t>Разрабатываются пути выполнения решения;</a:t>
            </a:r>
          </a:p>
          <a:p>
            <a:pPr lvl="0"/>
            <a:r>
              <a:rPr lang="ru-RU" sz="2800" dirty="0"/>
              <a:t>Осуществляется проверка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790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865"/>
          </a:xfrm>
        </p:spPr>
        <p:txBody>
          <a:bodyPr/>
          <a:lstStyle/>
          <a:p>
            <a:r>
              <a:rPr lang="ru-RU" b="1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3880773"/>
          </a:xfrm>
        </p:spPr>
        <p:txBody>
          <a:bodyPr/>
          <a:lstStyle/>
          <a:p>
            <a:r>
              <a:rPr lang="ru-RU" sz="3200" dirty="0" smtClean="0"/>
              <a:t>«</a:t>
            </a:r>
            <a:r>
              <a:rPr lang="ru-RU" sz="3200" dirty="0"/>
              <a:t>Во время тренинга  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я </a:t>
            </a:r>
            <a:r>
              <a:rPr lang="ru-RU" sz="3200" dirty="0"/>
              <a:t>поняла</a:t>
            </a:r>
            <a:r>
              <a:rPr lang="ru-RU" sz="3200" dirty="0" smtClean="0"/>
              <a:t>…</a:t>
            </a:r>
          </a:p>
          <a:p>
            <a:r>
              <a:rPr lang="ru-RU" sz="3200" dirty="0" smtClean="0"/>
              <a:t>я </a:t>
            </a:r>
            <a:r>
              <a:rPr lang="ru-RU" sz="3200" dirty="0"/>
              <a:t>узнала о себе </a:t>
            </a:r>
            <a:r>
              <a:rPr lang="ru-RU" sz="3200" dirty="0" smtClean="0"/>
              <a:t>… </a:t>
            </a:r>
          </a:p>
          <a:p>
            <a:r>
              <a:rPr lang="ru-RU" sz="3200" dirty="0" smtClean="0"/>
              <a:t>я </a:t>
            </a:r>
            <a:r>
              <a:rPr lang="ru-RU" sz="3200" dirty="0"/>
              <a:t>почувствовала...»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23" y="1262129"/>
            <a:ext cx="5312535" cy="5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Предварительная успеваемость по итогам 2 четверти 2017-2018 учебного года.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89" y="1806718"/>
            <a:ext cx="4904224" cy="4904224"/>
          </a:xfrm>
        </p:spPr>
      </p:pic>
    </p:spTree>
    <p:extLst>
      <p:ext uri="{BB962C8B-B14F-4D97-AF65-F5344CB8AC3E}">
        <p14:creationId xmlns:p14="http://schemas.microsoft.com/office/powerpoint/2010/main" val="17668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741674" cy="161844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внутреннего распорядка для обучающихся </a:t>
            </a:r>
            <a:r>
              <a:rPr lang="ru-RU" dirty="0" smtClean="0"/>
              <a:t>(</a:t>
            </a:r>
            <a:r>
              <a:rPr lang="ru-RU" b="1" dirty="0" smtClean="0"/>
              <a:t>пропуски </a:t>
            </a:r>
            <a:r>
              <a:rPr lang="ru-RU" b="1" dirty="0"/>
              <a:t>уроков, опоздания, внешний вид, правила ведения дневника!)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1" y="2252729"/>
            <a:ext cx="4502239" cy="45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электронными дневниками через портал </a:t>
            </a:r>
            <a:r>
              <a:rPr lang="ru-RU" dirty="0" err="1"/>
              <a:t>госуслуг</a:t>
            </a:r>
            <a:r>
              <a:rPr lang="ru-RU" dirty="0"/>
              <a:t>. Регистрация на портале </a:t>
            </a:r>
            <a:r>
              <a:rPr lang="ru-RU" dirty="0" err="1"/>
              <a:t>Госуслуги</a:t>
            </a:r>
            <a:r>
              <a:rPr lang="ru-RU" dirty="0"/>
              <a:t> родителей и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2359078"/>
            <a:ext cx="5769736" cy="4327302"/>
          </a:xfrm>
        </p:spPr>
      </p:pic>
    </p:spTree>
    <p:extLst>
      <p:ext uri="{BB962C8B-B14F-4D97-AF65-F5344CB8AC3E}">
        <p14:creationId xmlns:p14="http://schemas.microsoft.com/office/powerpoint/2010/main" val="4845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по актированным дням. «О мерах безопасности несовершеннолетних в актированные дни».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4" t="22973" r="21964" b="33228"/>
          <a:stretch/>
        </p:blipFill>
        <p:spPr>
          <a:xfrm>
            <a:off x="953036" y="2266681"/>
            <a:ext cx="9366449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31065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Информация по разделу «Безопасность» на сайте школы.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86sch11-nv.edusite.ru/p103aa1.html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Фильм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2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296214"/>
            <a:ext cx="8706118" cy="6375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разработка с родителями формы взаимодействия в семье с ребенком, ведущие к снижению и погашению детской агрессии, выявить последствия занимаемой родителями позиции в общении.</a:t>
            </a:r>
          </a:p>
          <a:p>
            <a:pPr marL="0" indent="0">
              <a:buNone/>
            </a:pPr>
            <a:r>
              <a:rPr lang="ru-RU" b="1" dirty="0"/>
              <a:t>Задачи: </a:t>
            </a:r>
            <a:endParaRPr lang="ru-RU" dirty="0"/>
          </a:p>
          <a:p>
            <a:pPr lvl="0"/>
            <a:r>
              <a:rPr lang="ru-RU" dirty="0"/>
              <a:t>Знакомство с понятием «Агрессия» и причинами его появления, видами и формами проявления агрессивных действий. </a:t>
            </a:r>
          </a:p>
          <a:p>
            <a:pPr lvl="0"/>
            <a:r>
              <a:rPr lang="ru-RU" dirty="0"/>
              <a:t>Контроль над собственными негативными эмоциональными состояниями, так как умение взрослого владеть собой является лучшим гарантом адекватного поведения детей.</a:t>
            </a:r>
          </a:p>
          <a:p>
            <a:pPr lvl="0"/>
            <a:r>
              <a:rPr lang="ru-RU" dirty="0"/>
              <a:t>Овладение приемами конструктивного, позитивного общения в целях исключения ответной агрессивной поведенческой реакции со стороны детей или погашения уже имеющейся.</a:t>
            </a:r>
          </a:p>
          <a:p>
            <a:pPr lvl="0"/>
            <a:r>
              <a:rPr lang="ru-RU" dirty="0"/>
              <a:t>Видеть в словах и действиях детей позитивный настрой и благие намерения.</a:t>
            </a:r>
          </a:p>
          <a:p>
            <a:pPr lvl="0"/>
            <a:r>
              <a:rPr lang="ru-RU" dirty="0"/>
              <a:t>Обладать навыками </a:t>
            </a:r>
            <a:r>
              <a:rPr lang="ru-RU" dirty="0" err="1"/>
              <a:t>саморегуляции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Принципы тренинга:</a:t>
            </a:r>
            <a:endParaRPr lang="ru-RU" dirty="0"/>
          </a:p>
          <a:p>
            <a:pPr lvl="0"/>
            <a:r>
              <a:rPr lang="ru-RU" dirty="0"/>
              <a:t>принцип конфиденциальности;</a:t>
            </a:r>
          </a:p>
          <a:p>
            <a:pPr lvl="0"/>
            <a:r>
              <a:rPr lang="ru-RU" dirty="0"/>
              <a:t>принцип добровольного участия; </a:t>
            </a:r>
          </a:p>
          <a:p>
            <a:pPr lvl="0"/>
            <a:r>
              <a:rPr lang="ru-RU" dirty="0"/>
              <a:t>принцип самодиагностики, т.е. формулирование и осознание самими участниками собственных личностных проблем; </a:t>
            </a:r>
          </a:p>
          <a:p>
            <a:pPr lvl="0"/>
            <a:r>
              <a:rPr lang="ru-RU" dirty="0"/>
              <a:t>принцип открытого взаимодействия, т.е. полноценного межличностного общения, основанного на уважении, </a:t>
            </a:r>
            <a:r>
              <a:rPr lang="ru-RU" dirty="0" err="1"/>
              <a:t>эмпатии</a:t>
            </a:r>
            <a:r>
              <a:rPr lang="ru-RU" dirty="0"/>
              <a:t> и доверии друг к другу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>
            <a:normAutofit/>
          </a:bodyPr>
          <a:lstStyle/>
          <a:p>
            <a:r>
              <a:rPr lang="ru-RU" dirty="0"/>
              <a:t>Организация питания.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86sch11-nv.edusite.ru/p37aa1.html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5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66" y="287628"/>
            <a:ext cx="8596668" cy="729803"/>
          </a:xfrm>
        </p:spPr>
        <p:txBody>
          <a:bodyPr/>
          <a:lstStyle/>
          <a:p>
            <a:r>
              <a:rPr lang="ru-RU" dirty="0" smtClean="0"/>
              <a:t>Новый 2018 Год!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19" y="1201507"/>
            <a:ext cx="8063412" cy="5449102"/>
          </a:xfrm>
        </p:spPr>
      </p:pic>
      <p:sp>
        <p:nvSpPr>
          <p:cNvPr id="6" name="Прямоугольник 5"/>
          <p:cNvSpPr/>
          <p:nvPr/>
        </p:nvSpPr>
        <p:spPr>
          <a:xfrm>
            <a:off x="535666" y="14444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 action="ppaction://hlinkfile"/>
              </a:rPr>
              <a:t>file://</a:t>
            </a:r>
            <a:r>
              <a:rPr lang="ru-RU" dirty="0" smtClean="0">
                <a:hlinkClick r:id="rId3" action="ppaction://hlinkfile"/>
              </a:rPr>
              <a:t>servern/Обменник/РОДИТЕЛЬСКОЕ%20СОБРАНИЕ%2014.12.17/про%20подарки%20новогодние.pdf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ru-RU" b="1" dirty="0"/>
              <a:t>Упражнение «Мое настроение»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07" y="1287888"/>
            <a:ext cx="8621213" cy="1004552"/>
          </a:xfrm>
        </p:spPr>
        <p:txBody>
          <a:bodyPr/>
          <a:lstStyle/>
          <a:p>
            <a:r>
              <a:rPr lang="ru-RU" dirty="0" smtClean="0"/>
              <a:t>Участники </a:t>
            </a:r>
            <a:r>
              <a:rPr lang="ru-RU" dirty="0"/>
              <a:t>тренинга выбирают подходящую под их настроение картинку и изображением различных эмоций, и рассказывают, почему выбрали ту или иную картинку.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30" y="2034861"/>
            <a:ext cx="6547072" cy="47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Что такое   «Агрессия»?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3" y="1674253"/>
            <a:ext cx="9308988" cy="4651107"/>
          </a:xfrm>
        </p:spPr>
      </p:pic>
    </p:spTree>
    <p:extLst>
      <p:ext uri="{BB962C8B-B14F-4D97-AF65-F5344CB8AC3E}">
        <p14:creationId xmlns:p14="http://schemas.microsoft.com/office/powerpoint/2010/main" val="35122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/>
          <a:lstStyle/>
          <a:p>
            <a:r>
              <a:rPr lang="ru-RU" dirty="0"/>
              <a:t>АГРЕССИЯ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619" y="1249251"/>
            <a:ext cx="9484097" cy="5215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мотивированное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приносящим физический и моральный ущерб людям или вызывающий у них психологический дискомфорт.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АГРЕССИВНОСТЬ – это свойство личности, выражающееся в готовности к агрессии.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b="1" dirty="0"/>
              <a:t>Агрессивное поведение</a:t>
            </a:r>
            <a:r>
              <a:rPr lang="ru-RU" sz="2400" dirty="0"/>
              <a:t> – одна из самых распространенных нарушений среди детей дошкольного возраста, так как это наиболее быстрый и эффективный способ достижения цели.</a:t>
            </a:r>
          </a:p>
        </p:txBody>
      </p:sp>
    </p:spTree>
    <p:extLst>
      <p:ext uri="{BB962C8B-B14F-4D97-AF65-F5344CB8AC3E}">
        <p14:creationId xmlns:p14="http://schemas.microsoft.com/office/powerpoint/2010/main" val="38689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95" y="236113"/>
            <a:ext cx="8596668" cy="807076"/>
          </a:xfrm>
        </p:spPr>
        <p:txBody>
          <a:bodyPr/>
          <a:lstStyle/>
          <a:p>
            <a:r>
              <a:rPr lang="ru-RU" dirty="0"/>
              <a:t>ПРИЧИНЫ  ПОЯВЛЕНИЯ  АГРЕССИИ: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914400"/>
            <a:ext cx="9195515" cy="5718220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 smtClean="0"/>
              <a:t>Можно </a:t>
            </a:r>
            <a:r>
              <a:rPr lang="ru-RU" dirty="0"/>
              <a:t>предполагать, что решающее значение в становлении агрессивного поведения ребенка играет  семейная среда и воспитание. Если его родители ведут себя агрессивно (вербально или физически), применяют физические наказания или не препятствуют проявлениям агрессии у ребенка, то наверняка, у ребенка эти проявления будут повсеместными и станут постоянной чертой характера ребенка. </a:t>
            </a:r>
            <a:endParaRPr lang="ru-RU" sz="1200" dirty="0"/>
          </a:p>
          <a:p>
            <a:pPr lvl="1"/>
            <a:r>
              <a:rPr lang="ru-RU" dirty="0"/>
              <a:t>Агрессивность нельзя воспринимать однозначно отрицательно, так как она играет еще и защитную функцию: функцию самосохранения, как физического, так и эмоционального. </a:t>
            </a:r>
            <a:endParaRPr lang="ru-RU" sz="1200" dirty="0"/>
          </a:p>
          <a:p>
            <a:pPr lvl="1"/>
            <a:r>
              <a:rPr lang="ru-RU" dirty="0"/>
              <a:t>Иногда агрессивность является способом привлечения внимания окружающих, причина ее – неудовлетворенная потребность в общении и любви.</a:t>
            </a:r>
            <a:endParaRPr lang="ru-RU" sz="1200" dirty="0"/>
          </a:p>
          <a:p>
            <a:pPr lvl="1"/>
            <a:r>
              <a:rPr lang="ru-RU" dirty="0"/>
              <a:t>Агрессивность может выступать и формой протеста против ограничения каких-то естественных желаний и потребностей ребенка.</a:t>
            </a:r>
            <a:endParaRPr lang="ru-RU" sz="1200" dirty="0"/>
          </a:p>
          <a:p>
            <a:pPr lvl="1"/>
            <a:r>
              <a:rPr lang="ru-RU" dirty="0"/>
              <a:t>Причиной может быть ощущение тревоги и страха нападения, если ребенок неоднократно подвергался физическим наказаниям, унижениям, оскорблениям.</a:t>
            </a:r>
            <a:endParaRPr lang="ru-RU" sz="1200" dirty="0"/>
          </a:p>
          <a:p>
            <a:pPr lvl="1"/>
            <a:r>
              <a:rPr lang="ru-RU" dirty="0"/>
              <a:t>Одной из причин может быть внутренняя неудовлетворенность ребенка его статусом в группе сверстников, особенно если ему присуще стремление к лидерству. И если сверстники по той или иной причине не признают ребенка, то агрессивность, простимулированная обидой, ущемленным самолюбием, будет направляться на обидчика, на тех, кого ребенок считает причиной своего бедственного поражения.</a:t>
            </a:r>
            <a:endParaRPr lang="ru-RU" sz="1200" dirty="0"/>
          </a:p>
          <a:p>
            <a:r>
              <a:rPr lang="ru-RU" dirty="0"/>
              <a:t>Часто агрессивные  реакции могут появляться в период возрастного кризиса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Каковы же виды агрессии</a:t>
            </a:r>
            <a:r>
              <a:rPr lang="ru-RU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8497"/>
            <a:ext cx="8596668" cy="43928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Физическая </a:t>
            </a:r>
            <a:r>
              <a:rPr lang="ru-RU" sz="2400" b="1" dirty="0">
                <a:solidFill>
                  <a:srgbClr val="FF0000"/>
                </a:solidFill>
              </a:rPr>
              <a:t>агрессия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использование физической силы против другого </a:t>
            </a:r>
            <a:r>
              <a:rPr lang="ru-RU" sz="2400" dirty="0" smtClean="0"/>
              <a:t>лица.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Косвенная </a:t>
            </a:r>
            <a:r>
              <a:rPr lang="ru-RU" sz="2400" b="1" dirty="0">
                <a:solidFill>
                  <a:srgbClr val="FF0000"/>
                </a:solidFill>
              </a:rPr>
              <a:t>агрессия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действия, направленные  окольными путями на другое лицо (сплетни, злобные шутки), а также ни на кого не направленные взрывы ярости (крик, топанье ногами, битьё кулаками по столу и др.).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Вербальная агрессия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выражение негативных чувств как через форму (крик, визг, ссора), так и через содержание словесных ответов (угрозы, ругань).</a:t>
            </a:r>
          </a:p>
        </p:txBody>
      </p:sp>
    </p:spTree>
    <p:extLst>
      <p:ext uri="{BB962C8B-B14F-4D97-AF65-F5344CB8AC3E}">
        <p14:creationId xmlns:p14="http://schemas.microsoft.com/office/powerpoint/2010/main" val="7588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Обу</a:t>
            </a:r>
            <a:r>
              <a:rPr lang="ru-RU" b="1" dirty="0" smtClean="0"/>
              <a:t>чение </a:t>
            </a:r>
            <a:r>
              <a:rPr lang="ru-RU" b="1" dirty="0"/>
              <a:t>способам выражения гнева в приемлемой форме: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Прямо </a:t>
            </a:r>
            <a:r>
              <a:rPr lang="ru-RU" sz="2800" dirty="0"/>
              <a:t>заявлять о своих чувствах.</a:t>
            </a:r>
          </a:p>
          <a:p>
            <a:pPr lvl="0"/>
            <a:r>
              <a:rPr lang="ru-RU" sz="2800" dirty="0"/>
              <a:t>Умение направлять гнев на объект. При этом, не уклоняясь в стороны от основной жалобы.</a:t>
            </a:r>
          </a:p>
          <a:p>
            <a:pPr lvl="0"/>
            <a:r>
              <a:rPr lang="ru-RU" sz="2800" dirty="0"/>
              <a:t>Вежливость в обращении.</a:t>
            </a:r>
          </a:p>
          <a:p>
            <a:pPr lvl="0"/>
            <a:r>
              <a:rPr lang="ru-RU" sz="2800" dirty="0"/>
              <a:t>Стремление найти конструктивное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13766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18" y="158839"/>
            <a:ext cx="8596668" cy="1320800"/>
          </a:xfrm>
        </p:spPr>
        <p:txBody>
          <a:bodyPr/>
          <a:lstStyle/>
          <a:p>
            <a:r>
              <a:rPr lang="ru-RU" b="1" dirty="0"/>
              <a:t>Мозговой штурм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Причины детской агрессии»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62" y="1632555"/>
            <a:ext cx="4826200" cy="4826200"/>
          </a:xfrm>
        </p:spPr>
      </p:pic>
    </p:spTree>
    <p:extLst>
      <p:ext uri="{BB962C8B-B14F-4D97-AF65-F5344CB8AC3E}">
        <p14:creationId xmlns:p14="http://schemas.microsoft.com/office/powerpoint/2010/main" val="12909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429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Грань</vt:lpstr>
      <vt:lpstr>Тренинг для родителей на тему: «Детская агрессия. Пять шагов, что бы выйти из замкнутого круга»</vt:lpstr>
      <vt:lpstr>Презентация PowerPoint</vt:lpstr>
      <vt:lpstr>Упражнение «Мое настроение» </vt:lpstr>
      <vt:lpstr>Что такое   «Агрессия»? </vt:lpstr>
      <vt:lpstr>АГРЕССИЯ – </vt:lpstr>
      <vt:lpstr>ПРИЧИНЫ  ПОЯВЛЕНИЯ  АГРЕССИИ:  </vt:lpstr>
      <vt:lpstr>Каковы же виды агрессии? </vt:lpstr>
      <vt:lpstr>Обучение способам выражения гнева в приемлемой форме:  </vt:lpstr>
      <vt:lpstr>Мозговой штурм  «Причины детской агрессии» </vt:lpstr>
      <vt:lpstr>Упражнение   «Кулак»</vt:lpstr>
      <vt:lpstr>Упражнение   «Кулак»</vt:lpstr>
      <vt:lpstr>Упражнение «Правило коммуникации»</vt:lpstr>
      <vt:lpstr>Пять шагов, что бы выйти из замкнутого круга:</vt:lpstr>
      <vt:lpstr>Рефлексия</vt:lpstr>
      <vt:lpstr>Предварительная успеваемость по итогам 2 четверти 2017-2018 учебного года. </vt:lpstr>
      <vt:lpstr>Правила внутреннего распорядка для обучающихся (пропуски уроков, опоздания, внешний вид, правила ведения дневника!) </vt:lpstr>
      <vt:lpstr>Работа с электронными дневниками через портал госуслуг. Регистрация на портале Госуслуги родителей и детей</vt:lpstr>
      <vt:lpstr>Информация по актированным дням. «О мерах безопасности несовершеннолетних в актированные дни». </vt:lpstr>
      <vt:lpstr>Информация по разделу «Безопасность» на сайте школы. </vt:lpstr>
      <vt:lpstr>Организация питания. </vt:lpstr>
      <vt:lpstr>Новый 2018 Год!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для родителей на тему: «Детская агрессия. Пять шагов, что бы выйти из замкнутого круга»</dc:title>
  <dc:creator>cab406</dc:creator>
  <cp:lastModifiedBy>cab406</cp:lastModifiedBy>
  <cp:revision>9</cp:revision>
  <dcterms:created xsi:type="dcterms:W3CDTF">2017-12-13T08:27:43Z</dcterms:created>
  <dcterms:modified xsi:type="dcterms:W3CDTF">2017-12-13T09:46:30Z</dcterms:modified>
</cp:coreProperties>
</file>